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57" r:id="rId4"/>
    <p:sldId id="258" r:id="rId5"/>
    <p:sldId id="259" r:id="rId6"/>
    <p:sldId id="263" r:id="rId7"/>
    <p:sldId id="260" r:id="rId8"/>
    <p:sldId id="261"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4/16/2019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4/16/2019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4516902"/>
          </a:xfrm>
        </p:spPr>
        <p:txBody>
          <a:bodyPr>
            <a:normAutofit fontScale="90000"/>
          </a:bodyPr>
          <a:lstStyle/>
          <a:p>
            <a:pPr algn="ctr"/>
            <a:r>
              <a:rPr lang="ka-GE" sz="4000" b="1" dirty="0" smtClean="0">
                <a:solidFill>
                  <a:schemeClr val="tx1">
                    <a:lumMod val="85000"/>
                    <a:lumOff val="15000"/>
                  </a:schemeClr>
                </a:solidFill>
                <a:effectLst/>
                <a:latin typeface="Sylfaen" pitchFamily="18" charset="0"/>
              </a:rPr>
              <a:t/>
            </a:r>
            <a:br>
              <a:rPr lang="ka-GE" sz="4000" b="1" dirty="0" smtClean="0">
                <a:solidFill>
                  <a:schemeClr val="tx1">
                    <a:lumMod val="85000"/>
                    <a:lumOff val="15000"/>
                  </a:schemeClr>
                </a:solidFill>
                <a:effectLst/>
                <a:latin typeface="Sylfaen" pitchFamily="18" charset="0"/>
              </a:rPr>
            </a:br>
            <a:r>
              <a:rPr lang="ka-GE" sz="4000" b="1" dirty="0" smtClean="0">
                <a:solidFill>
                  <a:schemeClr val="tx1">
                    <a:lumMod val="85000"/>
                    <a:lumOff val="15000"/>
                  </a:schemeClr>
                </a:solidFill>
                <a:effectLst/>
                <a:latin typeface="Sylfaen" pitchFamily="18" charset="0"/>
              </a:rPr>
              <a:t/>
            </a:r>
            <a:br>
              <a:rPr lang="ka-GE" sz="4000" b="1" dirty="0" smtClean="0">
                <a:solidFill>
                  <a:schemeClr val="tx1">
                    <a:lumMod val="85000"/>
                    <a:lumOff val="15000"/>
                  </a:schemeClr>
                </a:solidFill>
                <a:effectLst/>
                <a:latin typeface="Sylfaen" pitchFamily="18" charset="0"/>
              </a:rPr>
            </a:br>
            <a:r>
              <a:rPr lang="ka-GE" sz="4000" b="1" dirty="0" smtClean="0">
                <a:solidFill>
                  <a:schemeClr val="tx1">
                    <a:lumMod val="85000"/>
                    <a:lumOff val="15000"/>
                  </a:schemeClr>
                </a:solidFill>
                <a:effectLst/>
                <a:latin typeface="Sylfaen" pitchFamily="18" charset="0"/>
              </a:rPr>
              <a:t/>
            </a:r>
            <a:br>
              <a:rPr lang="ka-GE" sz="4000" b="1" dirty="0" smtClean="0">
                <a:solidFill>
                  <a:schemeClr val="tx1">
                    <a:lumMod val="85000"/>
                    <a:lumOff val="15000"/>
                  </a:schemeClr>
                </a:solidFill>
                <a:effectLst/>
                <a:latin typeface="Sylfaen" pitchFamily="18" charset="0"/>
              </a:rPr>
            </a:br>
            <a:r>
              <a:rPr lang="ka-GE" sz="40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დებულება</a:t>
            </a:r>
            <a:endParaRPr lang="en-US" sz="4000" b="1" dirty="0">
              <a:solidFill>
                <a:schemeClr val="tx1">
                  <a:lumMod val="85000"/>
                  <a:lumOff val="15000"/>
                </a:schemeClr>
              </a:solidFill>
              <a:effectLst/>
              <a:latin typeface="Sylfae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p:txBody>
          <a:bodyPr>
            <a:normAutofit/>
          </a:bodyPr>
          <a:lstStyle/>
          <a:p>
            <a:pPr algn="just"/>
            <a:endParaRPr lang="ka-GE" sz="2000" dirty="0" smtClean="0">
              <a:latin typeface="Sylfaen" pitchFamily="18" charset="0"/>
            </a:endParaRPr>
          </a:p>
          <a:p>
            <a:pPr algn="just"/>
            <a:r>
              <a:rPr lang="ka-GE" sz="2000" dirty="0" smtClean="0">
                <a:latin typeface="Sylfaen" pitchFamily="18" charset="0"/>
              </a:rPr>
              <a:t>საბჭო შექმნილია სსიპ სოციალური მომსახურების სააგენტოს, </a:t>
            </a:r>
            <a:r>
              <a:rPr lang="en-US" sz="2000" dirty="0" smtClean="0">
                <a:latin typeface="Sylfaen" pitchFamily="18" charset="0"/>
              </a:rPr>
              <a:t>World Vision </a:t>
            </a:r>
            <a:r>
              <a:rPr lang="ka-GE" sz="2000" dirty="0" smtClean="0">
                <a:latin typeface="Sylfaen" pitchFamily="18" charset="0"/>
              </a:rPr>
              <a:t>საფრანგეთის და </a:t>
            </a:r>
            <a:r>
              <a:rPr lang="en-US" sz="2000" dirty="0" smtClean="0">
                <a:latin typeface="Sylfaen" pitchFamily="18" charset="0"/>
              </a:rPr>
              <a:t>World Vision </a:t>
            </a:r>
            <a:r>
              <a:rPr lang="ka-GE" sz="2000" dirty="0" smtClean="0">
                <a:latin typeface="Sylfaen" pitchFamily="18" charset="0"/>
              </a:rPr>
              <a:t>საქართველოს შორის გაფორმებული მემორანდუმის, ევროკავშირის მიერ დაფინანსებული  სამ წლიანი პროექტის -  “ბავშვთა დაცვისა და კეთილდღეობის სისტემის გალიერების ხელშეწყობა” განხორიცლების ხელშეწყობის მიზნით. </a:t>
            </a:r>
            <a:endParaRPr lang="en-US" sz="2000" dirty="0">
              <a:latin typeface="Sylfae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a:xfrm>
            <a:off x="1435608" y="1828800"/>
            <a:ext cx="7498080" cy="4419600"/>
          </a:xfrm>
        </p:spPr>
        <p:txBody>
          <a:bodyPr>
            <a:normAutofit/>
          </a:bodyPr>
          <a:lstStyle/>
          <a:p>
            <a:pPr algn="just">
              <a:buNone/>
            </a:pPr>
            <a:endParaRPr lang="ka-GE" sz="2000" dirty="0" smtClean="0">
              <a:latin typeface="Sylfaen" pitchFamily="18" charset="0"/>
            </a:endParaRPr>
          </a:p>
          <a:p>
            <a:pPr algn="just">
              <a:buNone/>
            </a:pPr>
            <a:r>
              <a:rPr lang="ka-GE" sz="2000" b="1" dirty="0" smtClean="0">
                <a:latin typeface="Sylfaen" pitchFamily="18" charset="0"/>
              </a:rPr>
              <a:t>საბჭო</a:t>
            </a:r>
            <a:r>
              <a:rPr lang="ka-GE" sz="2000" dirty="0" smtClean="0">
                <a:latin typeface="Sylfaen" pitchFamily="18" charset="0"/>
              </a:rPr>
              <a:t> </a:t>
            </a:r>
          </a:p>
          <a:p>
            <a:pPr algn="just"/>
            <a:r>
              <a:rPr lang="ka-GE" sz="2000" dirty="0" smtClean="0">
                <a:latin typeface="Sylfaen" pitchFamily="18" charset="0"/>
              </a:rPr>
              <a:t>წარმოადგენს </a:t>
            </a:r>
            <a:r>
              <a:rPr lang="ka-GE" sz="2000" dirty="0" smtClean="0">
                <a:latin typeface="Sylfaen" pitchFamily="18" charset="0"/>
              </a:rPr>
              <a:t>ქვეყნის მაშტაბით ბავშვთა დაცისა და კეთილდღეოის სისტემის გაძლიერების -  ხელშეწყობის მიზნით შექმნილ </a:t>
            </a:r>
            <a:r>
              <a:rPr lang="ka-GE" sz="2000" b="1" dirty="0" smtClean="0">
                <a:latin typeface="Sylfaen" pitchFamily="18" charset="0"/>
              </a:rPr>
              <a:t>კოლეგიალურ ორგანოს</a:t>
            </a:r>
          </a:p>
          <a:p>
            <a:pPr algn="just"/>
            <a:r>
              <a:rPr lang="ka-GE" sz="2000" b="1" dirty="0" smtClean="0">
                <a:latin typeface="Sylfaen" pitchFamily="18" charset="0"/>
              </a:rPr>
              <a:t>საკოორდინაციო მექანიზმს ეროვნულ დონეზე  </a:t>
            </a:r>
            <a:r>
              <a:rPr lang="ka-GE" sz="2000" dirty="0" smtClean="0">
                <a:latin typeface="Sylfaen" pitchFamily="18" charset="0"/>
              </a:rPr>
              <a:t>ბავშვთა დაცვისა და კეთილდღეობის სფეროში მომუშავე სახელმწიფო, ადგილობრივი თვითმართველობის სტრუქტურებს (მუნიციპალიტეტები, ადმინისტრაციული ორგანოეი, ა(ა)იპ, სსიპ), არასამთავრობო და დონორი ორგანზიაციების, საერთაშორისო  და კერძო ორგანზაციების</a:t>
            </a:r>
            <a:endParaRPr lang="en-US" sz="2000" dirty="0">
              <a:latin typeface="Sylfae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latin typeface="Sylfaen" pitchFamily="18" charset="0"/>
            </a:endParaRPr>
          </a:p>
        </p:txBody>
      </p:sp>
      <p:sp>
        <p:nvSpPr>
          <p:cNvPr id="3" name="Content Placeholder 2"/>
          <p:cNvSpPr>
            <a:spLocks noGrp="1"/>
          </p:cNvSpPr>
          <p:nvPr>
            <p:ph idx="1"/>
          </p:nvPr>
        </p:nvSpPr>
        <p:spPr/>
        <p:txBody>
          <a:bodyPr>
            <a:normAutofit/>
          </a:bodyPr>
          <a:lstStyle/>
          <a:p>
            <a:pPr algn="just">
              <a:buNone/>
            </a:pPr>
            <a:endParaRPr lang="ka-GE" sz="2000" dirty="0" smtClean="0">
              <a:latin typeface="Sylfaen" pitchFamily="18" charset="0"/>
            </a:endParaRPr>
          </a:p>
          <a:p>
            <a:pPr algn="ctr">
              <a:buNone/>
            </a:pPr>
            <a:r>
              <a:rPr lang="ka-GE" sz="2000" dirty="0" smtClean="0">
                <a:latin typeface="Sylfaen" pitchFamily="18" charset="0"/>
              </a:rPr>
              <a:t>მიზანი</a:t>
            </a:r>
          </a:p>
          <a:p>
            <a:pPr algn="just">
              <a:buNone/>
            </a:pPr>
            <a:endParaRPr lang="ka-GE" sz="2000" dirty="0" smtClean="0">
              <a:latin typeface="Sylfaen" pitchFamily="18" charset="0"/>
            </a:endParaRPr>
          </a:p>
          <a:p>
            <a:pPr algn="just"/>
            <a:r>
              <a:rPr lang="ka-GE" sz="2000" dirty="0" smtClean="0">
                <a:latin typeface="Sylfaen" pitchFamily="18" charset="0"/>
              </a:rPr>
              <a:t>ხელი შეუწყოს ბავშვთა დაცვისა და კეთილდღეობის სისტემის შემდგომ განვითარებას, ერთიანი ეროვნული პლატფორმის ჩამოყალიბებას, რომელიც გააღრმავებს ბავშვთა დაცვისა და კეთილდღეობის საკითხებზე სხვადასხვა სახელმწიფო, ადგილობრივი თვითმართველობის სტრუქტურების, არასამთავრობო და დონორი ორგანიზაციების, საერთაშორისო და კერძო ორგანიზაციებს შორის თანამშრომლობას</a:t>
            </a:r>
            <a:endParaRPr lang="en-US" sz="2000" dirty="0" smtClean="0">
              <a:latin typeface="Sylfae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p:txBody>
          <a:bodyPr>
            <a:normAutofit/>
          </a:bodyPr>
          <a:lstStyle/>
          <a:p>
            <a:pPr algn="ctr">
              <a:buNone/>
            </a:pPr>
            <a:r>
              <a:rPr lang="ka-GE" sz="2000" dirty="0" smtClean="0">
                <a:latin typeface="Sylfaen" pitchFamily="18" charset="0"/>
              </a:rPr>
              <a:t> ფუნქციები</a:t>
            </a:r>
          </a:p>
          <a:p>
            <a:pPr algn="just">
              <a:buNone/>
            </a:pPr>
            <a:endParaRPr lang="ka-GE" sz="2000" dirty="0" smtClean="0">
              <a:latin typeface="Sylfaen" pitchFamily="18" charset="0"/>
            </a:endParaRPr>
          </a:p>
          <a:p>
            <a:pPr algn="just"/>
            <a:r>
              <a:rPr lang="ka-GE" sz="2000" dirty="0" smtClean="0">
                <a:latin typeface="Sylfaen" pitchFamily="18" charset="0"/>
              </a:rPr>
              <a:t>ბავშვთა დაცვის კეთილდღეობის სფეროში მიმდიანრე ინიციატივებზე დროული რეაგირება და სამთავრობო დონეზე მათი განხილვის ხელშეწყობა;</a:t>
            </a:r>
          </a:p>
          <a:p>
            <a:pPr algn="just"/>
            <a:r>
              <a:rPr lang="ka-GE" sz="2000" dirty="0" smtClean="0">
                <a:latin typeface="Sylfaen" pitchFamily="18" charset="0"/>
              </a:rPr>
              <a:t>შესაბამისი კანონმდებლობის და პროგრამების </a:t>
            </a:r>
            <a:r>
              <a:rPr lang="ka-GE" sz="2000" dirty="0" smtClean="0">
                <a:latin typeface="Sylfaen" pitchFamily="18" charset="0"/>
              </a:rPr>
              <a:t>შემ</a:t>
            </a:r>
            <a:r>
              <a:rPr lang="ka-GE" sz="2000" dirty="0" smtClean="0">
                <a:latin typeface="Sylfaen" pitchFamily="18" charset="0"/>
              </a:rPr>
              <a:t>უ</a:t>
            </a:r>
            <a:r>
              <a:rPr lang="ka-GE" sz="2000" dirty="0" smtClean="0">
                <a:latin typeface="Sylfaen" pitchFamily="18" charset="0"/>
              </a:rPr>
              <a:t>შავებაში </a:t>
            </a:r>
            <a:r>
              <a:rPr lang="ka-GE" sz="2000" dirty="0" smtClean="0">
                <a:latin typeface="Sylfaen" pitchFamily="18" charset="0"/>
              </a:rPr>
              <a:t>მონაწილეობა;</a:t>
            </a:r>
          </a:p>
          <a:p>
            <a:pPr algn="just"/>
            <a:r>
              <a:rPr lang="ka-GE" sz="2000" dirty="0" smtClean="0">
                <a:latin typeface="Sylfaen" pitchFamily="18" charset="0"/>
              </a:rPr>
              <a:t>ოჯახის მხარდამჭერი და ოჯახის ჩამნაცვლებელი მომსახურებების განვითარების ხელშეწყობა;</a:t>
            </a:r>
          </a:p>
          <a:p>
            <a:pPr algn="just"/>
            <a:r>
              <a:rPr lang="ka-GE" sz="2000" dirty="0" smtClean="0">
                <a:latin typeface="Sylfaen" pitchFamily="18" charset="0"/>
              </a:rPr>
              <a:t>სოციალური მუშაკების სისტემის გაძლიერების ხელშეწყობა;</a:t>
            </a:r>
          </a:p>
          <a:p>
            <a:pPr algn="just"/>
            <a:endParaRPr lang="ka-GE" sz="2000" dirty="0" smtClean="0">
              <a:latin typeface="Sylfaen" pitchFamily="18" charset="0"/>
            </a:endParaRPr>
          </a:p>
          <a:p>
            <a:pPr algn="just"/>
            <a:endParaRPr lang="en-US" sz="2000" dirty="0">
              <a:latin typeface="Sylfae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p:txBody>
          <a:bodyPr>
            <a:normAutofit/>
          </a:bodyPr>
          <a:lstStyle/>
          <a:p>
            <a:pPr algn="ctr">
              <a:buNone/>
            </a:pPr>
            <a:r>
              <a:rPr lang="ka-GE" sz="2000" dirty="0" smtClean="0">
                <a:latin typeface="Sylfaen" pitchFamily="18" charset="0"/>
              </a:rPr>
              <a:t>ფუნქციები</a:t>
            </a:r>
          </a:p>
          <a:p>
            <a:pPr algn="just">
              <a:buNone/>
            </a:pPr>
            <a:endParaRPr lang="ka-GE" sz="2000" dirty="0" smtClean="0">
              <a:latin typeface="Sylfaen" pitchFamily="18" charset="0"/>
            </a:endParaRPr>
          </a:p>
          <a:p>
            <a:pPr algn="just"/>
            <a:r>
              <a:rPr lang="ka-GE" sz="2000" dirty="0" smtClean="0">
                <a:latin typeface="Sylfaen" pitchFamily="18" charset="0"/>
              </a:rPr>
              <a:t>დეინსტიტუციონალიზაციის პროცესის გაძლიერებას და ბავშვზე ზრუნვის დაწესებულებები სახელმწიფო რეგულირების ჩარჩოში მოქცევის მხარდაჭერა</a:t>
            </a:r>
          </a:p>
          <a:p>
            <a:pPr algn="just"/>
            <a:r>
              <a:rPr lang="ka-GE" sz="2000" dirty="0" smtClean="0">
                <a:latin typeface="Sylfaen" pitchFamily="18" charset="0"/>
              </a:rPr>
              <a:t>ბავშვთა დაცვისა და კეთილდღეობის ხელშეწყობისთვის მიმართული გეგმის შემუშავება;</a:t>
            </a:r>
          </a:p>
          <a:p>
            <a:pPr algn="just"/>
            <a:r>
              <a:rPr lang="ka-GE" sz="2000" dirty="0" smtClean="0">
                <a:latin typeface="Sylfaen" pitchFamily="18" charset="0"/>
              </a:rPr>
              <a:t>ბავშვთა დაცვისა და კეთილდღეობის ხელშეწყობისთვის მიმართული გეგმის განხორციელებაზე კორდინაცია;</a:t>
            </a:r>
          </a:p>
          <a:p>
            <a:pPr algn="just"/>
            <a:endParaRPr lang="ka-GE" sz="2000" dirty="0" smtClean="0">
              <a:latin typeface="Sylfaen" pitchFamily="18" charset="0"/>
            </a:endParaRPr>
          </a:p>
          <a:p>
            <a:pPr algn="just"/>
            <a:endParaRPr lang="ka-GE" sz="2000" dirty="0" smtClean="0">
              <a:latin typeface="Sylfaen" pitchFamily="18" charset="0"/>
            </a:endParaRPr>
          </a:p>
          <a:p>
            <a:pPr algn="just"/>
            <a:endParaRPr lang="en-US" sz="2000" dirty="0">
              <a:latin typeface="Sylfae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p:txBody>
          <a:bodyPr>
            <a:normAutofit/>
          </a:bodyPr>
          <a:lstStyle/>
          <a:p>
            <a:pPr algn="just"/>
            <a:endParaRPr lang="ka-GE" sz="2000" dirty="0" smtClean="0">
              <a:latin typeface="Sylfaen" pitchFamily="18" charset="0"/>
            </a:endParaRPr>
          </a:p>
          <a:p>
            <a:pPr algn="just">
              <a:buNone/>
            </a:pPr>
            <a:r>
              <a:rPr lang="ka-GE" sz="2000" dirty="0" smtClean="0">
                <a:latin typeface="Sylfaen" pitchFamily="18" charset="0"/>
              </a:rPr>
              <a:t>   საბჭო მისი მიზნების და ამოცენიბა განხორციელებისთვის   </a:t>
            </a:r>
            <a:r>
              <a:rPr lang="ka-GE" sz="2000" dirty="0" smtClean="0">
                <a:latin typeface="Sylfaen" pitchFamily="18" charset="0"/>
              </a:rPr>
              <a:t> </a:t>
            </a:r>
            <a:r>
              <a:rPr lang="ka-GE" sz="2000" dirty="0" smtClean="0">
                <a:latin typeface="Sylfaen" pitchFamily="18" charset="0"/>
              </a:rPr>
              <a:t>ქმნის ოთხ სამუშაო კომიტეტს:</a:t>
            </a:r>
          </a:p>
          <a:p>
            <a:pPr algn="just">
              <a:buNone/>
            </a:pPr>
            <a:endParaRPr lang="ka-GE" sz="2000" dirty="0" smtClean="0">
              <a:latin typeface="Sylfaen" pitchFamily="18" charset="0"/>
            </a:endParaRPr>
          </a:p>
          <a:p>
            <a:pPr algn="just">
              <a:buNone/>
            </a:pPr>
            <a:r>
              <a:rPr lang="ka-GE" sz="2000" dirty="0" smtClean="0">
                <a:latin typeface="Sylfaen" pitchFamily="18" charset="0"/>
              </a:rPr>
              <a:t>    1. სოციალური მუშაობის განვითარების კომიტეტი;</a:t>
            </a:r>
          </a:p>
          <a:p>
            <a:pPr algn="just">
              <a:buNone/>
            </a:pPr>
            <a:r>
              <a:rPr lang="ka-GE" sz="2000" dirty="0" smtClean="0">
                <a:latin typeface="Sylfaen" pitchFamily="18" charset="0"/>
              </a:rPr>
              <a:t>    2. პრევენციისა და ოჯახის მხარდამჭერი მომსახურების გაძლიერების კომიტეტი;</a:t>
            </a:r>
          </a:p>
          <a:p>
            <a:pPr algn="just">
              <a:buNone/>
            </a:pPr>
            <a:r>
              <a:rPr lang="ka-GE" sz="2000" dirty="0" smtClean="0">
                <a:latin typeface="Sylfaen" pitchFamily="18" charset="0"/>
              </a:rPr>
              <a:t>    3.  ალტერნატიული მომსახურებების განვითარების და დაინსტიტუციონალიზაციის სტრატეგიის, სამოქმედო გეგმის შემუშავებისა და განხორციელების კომიტეტი;</a:t>
            </a:r>
          </a:p>
          <a:p>
            <a:pPr algn="just">
              <a:buNone/>
            </a:pPr>
            <a:r>
              <a:rPr lang="ka-GE" sz="2000" dirty="0" smtClean="0">
                <a:latin typeface="Sylfaen" pitchFamily="18" charset="0"/>
              </a:rPr>
              <a:t>    4. ბავშვზე ზრუნვის მომსახურებათა მონიტორინგის სისტემის განვითარების კომიტეტი.</a:t>
            </a:r>
            <a:endParaRPr lang="en-US" sz="2000" dirty="0">
              <a:latin typeface="Sylfae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p:txBody>
          <a:bodyPr>
            <a:normAutofit/>
          </a:bodyPr>
          <a:lstStyle/>
          <a:p>
            <a:pPr algn="just"/>
            <a:endParaRPr lang="ka-GE" sz="2000" dirty="0" smtClean="0">
              <a:latin typeface="Sylfaen" pitchFamily="18" charset="0"/>
            </a:endParaRPr>
          </a:p>
          <a:p>
            <a:pPr algn="just"/>
            <a:r>
              <a:rPr lang="ka-GE" sz="2000" dirty="0" smtClean="0">
                <a:latin typeface="Sylfaen" pitchFamily="18" charset="0"/>
              </a:rPr>
              <a:t>საბჭოს ორგანიზაციული სტრუქტუა შედგება საბჭოს </a:t>
            </a:r>
            <a:r>
              <a:rPr lang="ka-GE" sz="2000" dirty="0" smtClean="0">
                <a:latin typeface="Sylfaen" pitchFamily="18" charset="0"/>
              </a:rPr>
              <a:t>წევრებისგან</a:t>
            </a:r>
            <a:r>
              <a:rPr lang="en-US" sz="2000" dirty="0" smtClean="0">
                <a:latin typeface="Sylfaen" pitchFamily="18" charset="0"/>
              </a:rPr>
              <a:t> </a:t>
            </a:r>
            <a:r>
              <a:rPr lang="ka-GE" sz="2000" dirty="0" smtClean="0">
                <a:latin typeface="Sylfaen" pitchFamily="18" charset="0"/>
              </a:rPr>
              <a:t>და </a:t>
            </a:r>
            <a:r>
              <a:rPr lang="ka-GE" sz="2000" dirty="0" smtClean="0">
                <a:latin typeface="Sylfaen" pitchFamily="18" charset="0"/>
              </a:rPr>
              <a:t>სამდივნოსგან.</a:t>
            </a:r>
          </a:p>
          <a:p>
            <a:pPr algn="just"/>
            <a:endParaRPr lang="ka-GE" sz="2000" dirty="0" smtClean="0">
              <a:latin typeface="Sylfaen" pitchFamily="18" charset="0"/>
            </a:endParaRPr>
          </a:p>
          <a:p>
            <a:pPr algn="just"/>
            <a:r>
              <a:rPr lang="ka-GE" sz="2000" dirty="0" smtClean="0">
                <a:latin typeface="Sylfaen" pitchFamily="18" charset="0"/>
              </a:rPr>
              <a:t>საბჭოს თავჯდომრეობს საქაართველოს ოკუპირებული ტერიტორიებიდან დევნილთა, შრომის, ჯანმრთელობისა და სოციალური დაცვის მინისტრი.</a:t>
            </a:r>
            <a:endParaRPr lang="en-US" sz="2000" dirty="0">
              <a:latin typeface="Sylfae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solidFill>
                  <a:schemeClr val="tx1">
                    <a:lumMod val="85000"/>
                    <a:lumOff val="15000"/>
                  </a:schemeClr>
                </a:solidFill>
                <a:effectLst/>
                <a:latin typeface="Sylfaen" pitchFamily="18" charset="0"/>
              </a:rPr>
              <a:t>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a:t>
            </a:r>
            <a:endParaRPr lang="en-US" sz="2400" dirty="0"/>
          </a:p>
        </p:txBody>
      </p:sp>
      <p:sp>
        <p:nvSpPr>
          <p:cNvPr id="3" name="Content Placeholder 2"/>
          <p:cNvSpPr>
            <a:spLocks noGrp="1"/>
          </p:cNvSpPr>
          <p:nvPr>
            <p:ph idx="1"/>
          </p:nvPr>
        </p:nvSpPr>
        <p:spPr/>
        <p:txBody>
          <a:bodyPr/>
          <a:lstStyle/>
          <a:p>
            <a:endParaRPr lang="en-US" dirty="0">
              <a:latin typeface="Sylfae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73</TotalTime>
  <Words>379</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   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დებულება</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lpstr>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ბავშვთა დაცვისა და კეთილდღეობის სისტემის გაძლიერების ხელშეწყობისთვის მიმართულ ღონისძიებათა ერთიანი საკოორდინაციო საბჭოს დებულება</dc:title>
  <dc:creator>xxx</dc:creator>
  <cp:lastModifiedBy>xxx</cp:lastModifiedBy>
  <cp:revision>9</cp:revision>
  <dcterms:created xsi:type="dcterms:W3CDTF">2006-08-16T00:00:00Z</dcterms:created>
  <dcterms:modified xsi:type="dcterms:W3CDTF">2019-04-16T10:07:35Z</dcterms:modified>
</cp:coreProperties>
</file>